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72" r:id="rId7"/>
    <p:sldId id="285" r:id="rId8"/>
    <p:sldId id="273" r:id="rId9"/>
    <p:sldId id="291" r:id="rId10"/>
    <p:sldId id="275" r:id="rId11"/>
    <p:sldId id="278" r:id="rId12"/>
    <p:sldId id="279" r:id="rId13"/>
    <p:sldId id="281" r:id="rId14"/>
    <p:sldId id="280" r:id="rId15"/>
    <p:sldId id="274" r:id="rId16"/>
    <p:sldId id="289" r:id="rId17"/>
    <p:sldId id="277" r:id="rId18"/>
    <p:sldId id="269" r:id="rId19"/>
    <p:sldId id="287" r:id="rId20"/>
    <p:sldId id="261" r:id="rId21"/>
    <p:sldId id="288" r:id="rId22"/>
    <p:sldId id="283" r:id="rId23"/>
    <p:sldId id="290" r:id="rId24"/>
    <p:sldId id="270" r:id="rId25"/>
    <p:sldId id="292" r:id="rId26"/>
    <p:sldId id="267" r:id="rId27"/>
    <p:sldId id="268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13"/>
    <p:restoredTop sz="72019"/>
  </p:normalViewPr>
  <p:slideViewPr>
    <p:cSldViewPr snapToGrid="0" snapToObjects="1">
      <p:cViewPr varScale="1">
        <p:scale>
          <a:sx n="71" d="100"/>
          <a:sy n="71" d="100"/>
        </p:scale>
        <p:origin x="200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tiff>
</file>

<file path=ppt/media/image21.png>
</file>

<file path=ppt/media/image22.png>
</file>

<file path=ppt/media/image23.tiff>
</file>

<file path=ppt/media/image24.tiff>
</file>

<file path=ppt/media/image25.png>
</file>

<file path=ppt/media/image26.tiff>
</file>

<file path=ppt/media/image27.jpg>
</file>

<file path=ppt/media/image28.jpg>
</file>

<file path=ppt/media/image3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8/22/18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rnsife.usc.edu/assets/sites/242/docs/Climate_Equity_Brief_CA_Cap_and_Trade_Sept2016_FINAL2.pdf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rnsife.usc.edu/assets/sites/242/docs/Climate_Equity_Brief_CA_Cap_and_Trade_Sept2016_FINAL2.pdf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differences exist!  </a:t>
            </a:r>
          </a:p>
          <a:p>
            <a:endParaRPr lang="en-US" dirty="0"/>
          </a:p>
          <a:p>
            <a:r>
              <a:rPr lang="en-US" dirty="0"/>
              <a:t>There are vast amounts of data available to explore and understand these differences.  </a:t>
            </a:r>
          </a:p>
          <a:p>
            <a:endParaRPr lang="en-US" dirty="0"/>
          </a:p>
          <a:p>
            <a:r>
              <a:rPr lang="en-US" dirty="0"/>
              <a:t>But it is somewhat cumbersome to work with</a:t>
            </a:r>
          </a:p>
          <a:p>
            <a:endParaRPr lang="en-US" dirty="0"/>
          </a:p>
          <a:p>
            <a:r>
              <a:rPr lang="en-US" dirty="0"/>
              <a:t>A question we will explore: what is the relationship between energy and human development at the country level?  What data are available to us to explore this question?  </a:t>
            </a:r>
          </a:p>
          <a:p>
            <a:endParaRPr lang="en-US" dirty="0"/>
          </a:p>
          <a:p>
            <a:r>
              <a:rPr lang="en-US" dirty="0"/>
              <a:t>We’ll use Python and a package called Pandas to examine these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99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Pollution is heterogeneously distributed</a:t>
            </a:r>
          </a:p>
          <a:p>
            <a:endParaRPr lang="en-US" dirty="0"/>
          </a:p>
          <a:p>
            <a:r>
              <a:rPr lang="en-US" dirty="0"/>
              <a:t>This map is from the </a:t>
            </a:r>
            <a:r>
              <a:rPr lang="en-US" dirty="0" err="1"/>
              <a:t>Califorina</a:t>
            </a:r>
            <a:r>
              <a:rPr lang="en-US" dirty="0"/>
              <a:t> </a:t>
            </a:r>
            <a:r>
              <a:rPr lang="en-US" dirty="0" err="1"/>
              <a:t>enviroscreen</a:t>
            </a:r>
            <a:r>
              <a:rPr lang="en-US" dirty="0"/>
              <a:t> database. https://</a:t>
            </a:r>
            <a:r>
              <a:rPr lang="en-US" dirty="0" err="1"/>
              <a:t>oehha.ca.gov</a:t>
            </a:r>
            <a:r>
              <a:rPr lang="en-US" dirty="0"/>
              <a:t>/</a:t>
            </a:r>
            <a:r>
              <a:rPr lang="en-US" dirty="0" err="1"/>
              <a:t>calenviroscreen</a:t>
            </a:r>
            <a:r>
              <a:rPr lang="en-US" dirty="0"/>
              <a:t>/report/calenviroscreen-30</a:t>
            </a:r>
          </a:p>
          <a:p>
            <a:endParaRPr lang="en-US" dirty="0"/>
          </a:p>
          <a:p>
            <a:r>
              <a:rPr lang="en-US" dirty="0"/>
              <a:t>What are the implications?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102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availability growing due to improving access and also people generating their own new data sets…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984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algorithms used here limited to regression</a:t>
            </a:r>
          </a:p>
          <a:p>
            <a:endParaRPr lang="en-US" dirty="0"/>
          </a:p>
          <a:p>
            <a:r>
              <a:rPr lang="en-US" dirty="0"/>
              <a:t>However the effort involved in </a:t>
            </a:r>
          </a:p>
          <a:p>
            <a:pPr marL="171450" indent="-171450">
              <a:buFontTx/>
              <a:buChar char="-"/>
            </a:pPr>
            <a:r>
              <a:rPr lang="en-US" dirty="0"/>
              <a:t>carefully constructing data sets from many different sources</a:t>
            </a:r>
          </a:p>
          <a:p>
            <a:pPr marL="171450" indent="-171450">
              <a:buFontTx/>
              <a:buChar char="-"/>
            </a:pPr>
            <a:r>
              <a:rPr lang="en-US" dirty="0"/>
              <a:t>Presenting data in a visually useful way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b="1" dirty="0"/>
              <a:t>Question: </a:t>
            </a:r>
            <a:r>
              <a:rPr lang="en-US" b="0" dirty="0"/>
              <a:t>What do you think this analysis can say about the underlying relationship between electricity access and the HDI?</a:t>
            </a:r>
          </a:p>
          <a:p>
            <a:pPr marL="171450" indent="-171450">
              <a:buFontTx/>
              <a:buChar char="-"/>
            </a:pPr>
            <a:endParaRPr lang="en-US" b="0" dirty="0"/>
          </a:p>
          <a:p>
            <a:pPr marL="171450" indent="-171450">
              <a:buFontTx/>
              <a:buChar char="-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919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work, researchers at Stanford built a model to use widely available data to drive predictions about how much money people in poor parts of the world have.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783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indicate heavy pollution sources in California</a:t>
            </a:r>
          </a:p>
          <a:p>
            <a:pPr lvl="1"/>
            <a:r>
              <a:rPr lang="en-US" dirty="0"/>
              <a:t>Have a high fraction of people of color living nearby</a:t>
            </a:r>
          </a:p>
          <a:p>
            <a:pPr lvl="1"/>
            <a:r>
              <a:rPr lang="en-US" dirty="0"/>
              <a:t>Have increased emissions since cap and trade began</a:t>
            </a:r>
          </a:p>
          <a:p>
            <a:endParaRPr lang="en-US" dirty="0"/>
          </a:p>
          <a:p>
            <a:r>
              <a:rPr lang="en-US" dirty="0"/>
              <a:t>What is the causal story here?</a:t>
            </a:r>
          </a:p>
          <a:p>
            <a:endParaRPr lang="en-US" dirty="0"/>
          </a:p>
          <a:p>
            <a:r>
              <a:rPr lang="en-US" dirty="0"/>
              <a:t>What should be *done* about the situation?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From Cushing et al, “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 Preliminary Environmental Equity Assessment Of California’s Cap-and-Trade Program</a:t>
            </a:r>
            <a:r>
              <a:rPr lang="en-US" dirty="0"/>
              <a:t>“ 2016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91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indicate heavy pollution sources in California</a:t>
            </a:r>
          </a:p>
          <a:p>
            <a:pPr lvl="1"/>
            <a:r>
              <a:rPr lang="en-US" dirty="0"/>
              <a:t>Have a high fraction of people of color living nearby</a:t>
            </a:r>
          </a:p>
          <a:p>
            <a:pPr lvl="1"/>
            <a:r>
              <a:rPr lang="en-US" dirty="0"/>
              <a:t>Have increased emissions since cap and trade began</a:t>
            </a:r>
          </a:p>
          <a:p>
            <a:endParaRPr lang="en-US" dirty="0"/>
          </a:p>
          <a:p>
            <a:r>
              <a:rPr lang="en-US" dirty="0"/>
              <a:t>What is the causal story here?</a:t>
            </a:r>
          </a:p>
          <a:p>
            <a:endParaRPr lang="en-US" dirty="0"/>
          </a:p>
          <a:p>
            <a:r>
              <a:rPr lang="en-US" dirty="0"/>
              <a:t>What should be *done* about the situation?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From Cushing et al, “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A Preliminary Environmental Equity Assessment Of California’s Cap-and-Trade Program</a:t>
            </a:r>
            <a:r>
              <a:rPr lang="en-US" dirty="0"/>
              <a:t>“ 2016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0434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“rational” processes:</a:t>
            </a:r>
          </a:p>
          <a:p>
            <a:pPr marL="171450" indent="-171450">
              <a:buFontTx/>
              <a:buChar char="-"/>
            </a:pPr>
            <a:r>
              <a:rPr lang="en-US" dirty="0"/>
              <a:t>when done right, can have greater objectivity.  They promote science based decision making.</a:t>
            </a:r>
          </a:p>
          <a:p>
            <a:pPr marL="171450" indent="-171450">
              <a:buFontTx/>
              <a:buChar char="-"/>
            </a:pPr>
            <a:r>
              <a:rPr lang="en-US" dirty="0"/>
              <a:t>when done wrong, they exclude vulnerable populations without access to data or training.  The people impacted by the polluting activity can’t get a seat at the decision making table.  </a:t>
            </a:r>
          </a:p>
          <a:p>
            <a:endParaRPr lang="en-US" dirty="0"/>
          </a:p>
          <a:p>
            <a:r>
              <a:rPr lang="en-US" dirty="0"/>
              <a:t>“democratic” epistemologies on the other hand </a:t>
            </a:r>
          </a:p>
          <a:p>
            <a:pPr marL="171450" indent="-171450">
              <a:buFontTx/>
              <a:buChar char="-"/>
            </a:pPr>
            <a:r>
              <a:rPr lang="en-US" dirty="0"/>
              <a:t>facilitate engagement by those affected by pollution. </a:t>
            </a:r>
          </a:p>
          <a:p>
            <a:pPr marL="171450" indent="-171450">
              <a:buFontTx/>
              <a:buChar char="-"/>
            </a:pPr>
            <a:r>
              <a:rPr lang="en-US" dirty="0"/>
              <a:t>lack the credibility of the ”rational” process.  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However they enable people to capture factors that science can’t – for example anecdotes about what it means to grow up in the shadow of a refinery.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24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for us to </a:t>
            </a:r>
          </a:p>
          <a:p>
            <a:pPr marL="171450" indent="-171450">
              <a:buFontTx/>
              <a:buChar char="-"/>
            </a:pPr>
            <a:r>
              <a:rPr lang="en-US" dirty="0"/>
              <a:t>Do our best to be aware of the impact our words will have on others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also to be aware that others don’t always understand the impact of their words on ourselves.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459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8/22/18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8/22/18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8/22/18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8/22/18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8/22/18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ds100.org/sp18/setup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6.tiff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tiff"/><Relationship Id="rId10" Type="http://schemas.openxmlformats.org/officeDocument/2006/relationships/image" Target="../media/image13.tiff"/><Relationship Id="rId4" Type="http://schemas.openxmlformats.org/officeDocument/2006/relationships/image" Target="../media/image7.tiff"/><Relationship Id="rId9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0758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r>
              <a:rPr lang="en-US" dirty="0"/>
              <a:t>(ER190C)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1: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August 23, 2018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</a:t>
            </a:r>
            <a:r>
              <a:rPr lang="en-US" dirty="0" err="1"/>
              <a:t>Seigi</a:t>
            </a:r>
            <a:r>
              <a:rPr lang="en-US" dirty="0"/>
              <a:t> </a:t>
            </a:r>
            <a:r>
              <a:rPr lang="en-US" dirty="0" err="1"/>
              <a:t>Karasaki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74C9E-4BE6-4343-B3EB-53C4CD8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Improving air quality assessments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BF3B6-0112-324C-A53A-E30A1F584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645" y="5244859"/>
            <a:ext cx="11282130" cy="13758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Josh </a:t>
            </a:r>
            <a:r>
              <a:rPr lang="en-US" dirty="0" err="1"/>
              <a:t>Apte</a:t>
            </a:r>
            <a:r>
              <a:rPr lang="en-US" dirty="0"/>
              <a:t> (ERG PhD alum) partnered with Google, Environmental Defense and West Oakland Environmental Indicators Project to generate air quality data of unprecedented resolution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4CC3B2-B337-614F-8A36-29309074D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DF7964-7957-9249-A606-423335AF8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497" y="1825625"/>
            <a:ext cx="6511529" cy="34192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6CE5C2-1E46-5740-80FD-60AA66854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44" y="1825625"/>
            <a:ext cx="4140552" cy="341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684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B9B12-5659-D043-9D33-7BC3DACC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CE027-21C7-1040-8BC0-CEDB1DE64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i="1" dirty="0"/>
              <a:t>“Data science focuses on exploiting the modern deluge of data for prediction, exploration, understanding, and intervention” </a:t>
            </a:r>
          </a:p>
          <a:p>
            <a:pPr marL="0" indent="0" algn="ctr">
              <a:buNone/>
            </a:pPr>
            <a:r>
              <a:rPr lang="en-US" dirty="0"/>
              <a:t>--</a:t>
            </a:r>
            <a:r>
              <a:rPr lang="en-US" dirty="0" err="1"/>
              <a:t>Blei</a:t>
            </a:r>
            <a:r>
              <a:rPr lang="en-US" dirty="0"/>
              <a:t> and Smith (2017)</a:t>
            </a:r>
          </a:p>
          <a:p>
            <a:r>
              <a:rPr lang="en-US" dirty="0"/>
              <a:t>It is a mix of data, computing and statistics.  </a:t>
            </a:r>
          </a:p>
          <a:p>
            <a:r>
              <a:rPr lang="en-US" dirty="0"/>
              <a:t>It is not </a:t>
            </a:r>
            <a:r>
              <a:rPr lang="en-US" b="1" dirty="0"/>
              <a:t>only</a:t>
            </a:r>
            <a:r>
              <a:rPr lang="en-US" b="1" i="1" dirty="0"/>
              <a:t> </a:t>
            </a:r>
            <a:r>
              <a:rPr lang="en-US" dirty="0"/>
              <a:t>statistics: the algorithms have deep origins in computing and computer science</a:t>
            </a:r>
          </a:p>
          <a:p>
            <a:r>
              <a:rPr lang="en-US" dirty="0"/>
              <a:t>It is not </a:t>
            </a:r>
            <a:r>
              <a:rPr lang="en-US" b="1" dirty="0"/>
              <a:t>only</a:t>
            </a:r>
            <a:r>
              <a:rPr lang="en-US" dirty="0"/>
              <a:t> computing: one must understand the fundamentals of the origins and characteristics of data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B105D-C289-5D43-9AFC-4AB5A6AEE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359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C39FB-E7F6-794D-8071-73C56F2D6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891" y="242787"/>
            <a:ext cx="10515600" cy="1325563"/>
          </a:xfrm>
        </p:spPr>
        <p:txBody>
          <a:bodyPr/>
          <a:lstStyle/>
          <a:p>
            <a:r>
              <a:rPr lang="en-US" dirty="0"/>
              <a:t>What does “big data” mean?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1144A-A941-E841-9DFB-6E511E972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66624" cy="4351338"/>
          </a:xfrm>
        </p:spPr>
        <p:txBody>
          <a:bodyPr/>
          <a:lstStyle/>
          <a:p>
            <a:r>
              <a:rPr lang="en-US" dirty="0"/>
              <a:t>Two characteristics</a:t>
            </a:r>
          </a:p>
          <a:p>
            <a:pPr lvl="1"/>
            <a:r>
              <a:rPr lang="en-US" dirty="0"/>
              <a:t>Data sets are large (many data points in total, or cells in a spreadsheet)</a:t>
            </a:r>
          </a:p>
          <a:p>
            <a:pPr lvl="1"/>
            <a:r>
              <a:rPr lang="en-US" dirty="0"/>
              <a:t>Data sets are </a:t>
            </a:r>
            <a:r>
              <a:rPr lang="en-US" i="1" dirty="0"/>
              <a:t>wide </a:t>
            </a:r>
            <a:r>
              <a:rPr lang="en-US" dirty="0"/>
              <a:t>(many different categories of observations, or columns in a spreadsheet)</a:t>
            </a:r>
          </a:p>
          <a:p>
            <a:r>
              <a:rPr lang="en-US" dirty="0"/>
              <a:t>Many of the “data science” things we do in Python are things one could do in excel with small data sets.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DEB947-08EB-1A41-876A-568512270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F5CAF0-2D60-FC4B-887E-C2DAEC59B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824" y="242787"/>
            <a:ext cx="5287176" cy="31656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055C37-744D-CD4D-BDAE-27AC2F1EA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5372" y="3408463"/>
            <a:ext cx="5312406" cy="317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402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3AC25-38B4-7F4D-9839-E72401BB3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those other buzzwords?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E6A1A-A18D-6F4F-A958-F8CA62414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b="1" dirty="0"/>
              <a:t>Artificial intelligence</a:t>
            </a:r>
          </a:p>
          <a:p>
            <a:pPr marL="0" indent="0">
              <a:buNone/>
            </a:pPr>
            <a:r>
              <a:rPr lang="en-US" sz="3600" b="1" dirty="0"/>
              <a:t>					Machine Learning		</a:t>
            </a:r>
          </a:p>
          <a:p>
            <a:pPr marL="0" indent="0">
              <a:buNone/>
            </a:pPr>
            <a:r>
              <a:rPr lang="en-US" sz="3600" b="1" dirty="0"/>
              <a:t>		Statistical Learning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These refer to processes to build models that use data to learn from and make decisions about the world based on available observations.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We’ll learn from a statistical learning textbook, and many of the tools we use are also known as machine learning.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675601-E61B-5340-A3AB-991C73B4C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98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88988-907A-344E-AEE6-715EA8E19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data science a fad?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7A17E-4B58-3A42-81A1-C7C58C78D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perspective: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kinds of data, tools and computing environments we will study in this course will not go away any time soon. 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 may organize them under different structures, but we won’t stop using them.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B8C59D-C1E5-5C4E-8940-EA50C9413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7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FCF13-9990-ED43-89A4-7EF541EA8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we do with data science?</a:t>
            </a:r>
            <a:br>
              <a:rPr lang="en-US" dirty="0"/>
            </a:br>
            <a:r>
              <a:rPr lang="en-US" dirty="0"/>
              <a:t>Rain dances vs. Umbrellas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830FB-060E-5F45-8517-C433AB30E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(adapted from Kleinberg </a:t>
            </a:r>
            <a:r>
              <a:rPr lang="en-US" u="sng" dirty="0"/>
              <a:t>AER</a:t>
            </a:r>
            <a:r>
              <a:rPr lang="en-US" dirty="0"/>
              <a:t> 2017)</a:t>
            </a:r>
          </a:p>
          <a:p>
            <a:r>
              <a:rPr lang="en-US" dirty="0"/>
              <a:t>Consider two policy makers studying rain</a:t>
            </a:r>
          </a:p>
          <a:p>
            <a:pPr lvl="1"/>
            <a:r>
              <a:rPr lang="en-US" dirty="0"/>
              <a:t>One seeks to understand if a rain dance will make it rain</a:t>
            </a:r>
          </a:p>
          <a:p>
            <a:pPr lvl="1"/>
            <a:r>
              <a:rPr lang="en-US" dirty="0"/>
              <a:t>One seeks to decide whether or not to invest in umbrellas</a:t>
            </a:r>
          </a:p>
          <a:p>
            <a:r>
              <a:rPr lang="en-US" dirty="0"/>
              <a:t>Both require models and data, but</a:t>
            </a:r>
          </a:p>
          <a:p>
            <a:pPr lvl="1"/>
            <a:r>
              <a:rPr lang="en-US" dirty="0"/>
              <a:t>“Rain dance” problems are </a:t>
            </a:r>
            <a:r>
              <a:rPr lang="en-US" i="1" dirty="0"/>
              <a:t>impact analyses. </a:t>
            </a:r>
            <a:r>
              <a:rPr lang="en-US" dirty="0"/>
              <a:t>The seek to identify a </a:t>
            </a:r>
            <a:r>
              <a:rPr lang="en-US" i="1" dirty="0"/>
              <a:t>causal</a:t>
            </a:r>
            <a:r>
              <a:rPr lang="en-US" dirty="0"/>
              <a:t> effect.</a:t>
            </a:r>
          </a:p>
          <a:p>
            <a:pPr lvl="1"/>
            <a:r>
              <a:rPr lang="en-US" dirty="0"/>
              <a:t>We call “umbrella” problems </a:t>
            </a:r>
            <a:r>
              <a:rPr lang="en-US" i="1" dirty="0"/>
              <a:t>resource allocation</a:t>
            </a:r>
            <a:r>
              <a:rPr lang="en-US" dirty="0"/>
              <a:t> problems.  They seek to </a:t>
            </a:r>
            <a:r>
              <a:rPr lang="en-US" i="1" dirty="0"/>
              <a:t>predict</a:t>
            </a:r>
            <a:r>
              <a:rPr lang="en-US" dirty="0"/>
              <a:t> the future so people can decide where to allocate resources and effort.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E13D7A-29FA-D347-A417-1376B77EE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66EB8E-BAD6-4E43-9133-C8AD0A363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072" y="2288592"/>
            <a:ext cx="1422400" cy="1422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C3EF57-45ED-B24A-A7E3-8AC0D80BF371}"/>
              </a:ext>
            </a:extLst>
          </p:cNvPr>
          <p:cNvSpPr txBox="1"/>
          <p:nvPr/>
        </p:nvSpPr>
        <p:spPr>
          <a:xfrm>
            <a:off x="10207690" y="3721377"/>
            <a:ext cx="1520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</a:t>
            </a:r>
            <a:r>
              <a:rPr lang="en-US" dirty="0" err="1"/>
              <a:t>amazon.com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77250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CE626-9380-4340-A36E-B028A2210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prediction enough for resource allocation?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756BA-ABD3-9D44-89F5-811D076D9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(Adapted from Susan </a:t>
            </a:r>
            <a:r>
              <a:rPr lang="en-US" dirty="0" err="1"/>
              <a:t>Athey’s</a:t>
            </a:r>
            <a:r>
              <a:rPr lang="en-US" dirty="0"/>
              <a:t> 2017 </a:t>
            </a:r>
            <a:r>
              <a:rPr lang="en-US" u="sng" dirty="0"/>
              <a:t>Science</a:t>
            </a:r>
            <a:r>
              <a:rPr lang="en-US" dirty="0"/>
              <a:t> article.)</a:t>
            </a:r>
          </a:p>
          <a:p>
            <a:r>
              <a:rPr lang="en-US" dirty="0"/>
              <a:t>Consider a scarce resource:  Environmental health and safety inspectors at CalEPA.</a:t>
            </a:r>
          </a:p>
          <a:p>
            <a:r>
              <a:rPr lang="en-US" dirty="0"/>
              <a:t>If one could predict which chemical facilities are </a:t>
            </a:r>
            <a:r>
              <a:rPr lang="en-US" i="1" dirty="0"/>
              <a:t>likely</a:t>
            </a:r>
            <a:r>
              <a:rPr lang="en-US" dirty="0"/>
              <a:t> to have an unplanned toxic release, one could dispatch inspectors to those locations</a:t>
            </a:r>
          </a:p>
          <a:p>
            <a:r>
              <a:rPr lang="en-US" dirty="0"/>
              <a:t>Why might this be a bad strategy?</a:t>
            </a:r>
          </a:p>
          <a:p>
            <a:pPr lvl="1"/>
            <a:r>
              <a:rPr lang="en-US" dirty="0"/>
              <a:t>The behavior of the facilities being inspected </a:t>
            </a:r>
            <a:br>
              <a:rPr lang="en-US" dirty="0"/>
            </a:br>
            <a:r>
              <a:rPr lang="en-US" dirty="0"/>
              <a:t>might change during an inspection.</a:t>
            </a:r>
          </a:p>
          <a:p>
            <a:pPr lvl="1"/>
            <a:r>
              <a:rPr lang="en-US" dirty="0"/>
              <a:t>The cost to remedy identified problems might </a:t>
            </a:r>
            <a:br>
              <a:rPr lang="en-US" dirty="0"/>
            </a:br>
            <a:r>
              <a:rPr lang="en-US" dirty="0"/>
              <a:t>be different at different locations, which </a:t>
            </a:r>
            <a:br>
              <a:rPr lang="en-US" dirty="0"/>
            </a:br>
            <a:r>
              <a:rPr lang="en-US" dirty="0"/>
              <a:t>might make some problems less likely to be </a:t>
            </a:r>
            <a:br>
              <a:rPr lang="en-US" dirty="0"/>
            </a:br>
            <a:r>
              <a:rPr lang="en-US" dirty="0"/>
              <a:t>solved.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58BA79-84F5-1B4D-A208-700F8C7B9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9BEFFF-7681-FA4F-A2DD-8A5E8D28C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4076699"/>
            <a:ext cx="4572000" cy="222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CC7F4D-354F-AB4C-ABF8-3E1DF119F6A2}"/>
              </a:ext>
            </a:extLst>
          </p:cNvPr>
          <p:cNvSpPr txBox="1"/>
          <p:nvPr/>
        </p:nvSpPr>
        <p:spPr>
          <a:xfrm>
            <a:off x="9221703" y="6332578"/>
            <a:ext cx="1228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</a:t>
            </a:r>
            <a:r>
              <a:rPr lang="en-US" dirty="0" err="1"/>
              <a:t>mssu.edu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2652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007E6-18B3-0D41-A979-A8B0E121C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importance of context and narratives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BD40C-A17E-5A47-AF34-1D2A92555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125"/>
            <a:ext cx="10657114" cy="480080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From Pastor’s 2007 article in </a:t>
            </a:r>
            <a:r>
              <a:rPr lang="en-US" u="sng" dirty="0"/>
              <a:t>Reclaiming Nature</a:t>
            </a:r>
            <a:r>
              <a:rPr lang="en-US" dirty="0"/>
              <a:t> on Environmental Justice (EJ):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i="1" dirty="0"/>
              <a:t>“Traditional environmentalists tend to favor ‘rational’ processes of debate objective scientific research on hazards and their risks…such frameworks tend to produce negotiation between businesses and their hired experts…”</a:t>
            </a:r>
          </a:p>
          <a:p>
            <a:pPr marL="0" indent="0" algn="ctr">
              <a:buNone/>
            </a:pPr>
            <a:endParaRPr lang="en-US" i="1" dirty="0"/>
          </a:p>
          <a:p>
            <a:pPr marL="0" indent="0" algn="ctr">
              <a:buNone/>
            </a:pPr>
            <a:r>
              <a:rPr lang="en-US" i="1" dirty="0"/>
              <a:t>“EJ activists favor ‘democratic’ epistemologies in which community participation facilitates story-telling about lived experiences…in the minds of many EJ advocates, this allows for community empowerment.”</a:t>
            </a:r>
          </a:p>
          <a:p>
            <a:pPr marL="0" indent="0" algn="ctr">
              <a:buNone/>
            </a:pPr>
            <a:endParaRPr lang="en-US" i="1" dirty="0"/>
          </a:p>
          <a:p>
            <a:pPr marL="0" indent="0" algn="ctr">
              <a:buNone/>
            </a:pPr>
            <a:r>
              <a:rPr lang="en-US" dirty="0"/>
              <a:t>Which is right?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0F963-4902-EE42-9E3C-29D0CB2B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14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8312B-5F49-CC4E-99B1-EECD334C3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awareness gap?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04830-D6D3-F143-A478-6CA806368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many in the room, talking about these issues is abstract, but for others it may not be</a:t>
            </a:r>
          </a:p>
          <a:p>
            <a:r>
              <a:rPr lang="en-US" dirty="0"/>
              <a:t>We will discuss ideas about intent vs impact, for example in identifying environmental racism</a:t>
            </a:r>
          </a:p>
          <a:p>
            <a:r>
              <a:rPr lang="en-US" dirty="0"/>
              <a:t>It is also important to think about intent vs impact in the words we use.</a:t>
            </a:r>
          </a:p>
          <a:p>
            <a:r>
              <a:rPr lang="en-US" dirty="0"/>
              <a:t>…it matters little if you have the </a:t>
            </a:r>
            <a:br>
              <a:rPr lang="en-US" dirty="0"/>
            </a:br>
            <a:r>
              <a:rPr lang="en-US" dirty="0"/>
              <a:t>best of intentions if your actions </a:t>
            </a:r>
            <a:br>
              <a:rPr lang="en-US" dirty="0"/>
            </a:br>
            <a:r>
              <a:rPr lang="en-US" dirty="0"/>
              <a:t>still have a negative or unfair</a:t>
            </a:r>
            <a:br>
              <a:rPr lang="en-US" dirty="0"/>
            </a:br>
            <a:r>
              <a:rPr lang="en-US" dirty="0"/>
              <a:t>impact on others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A51E36-65A7-BF47-851C-475C3B80C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CB8E33-A092-E743-A5DD-97CB8021C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9425" y="4106863"/>
            <a:ext cx="3562350" cy="2614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BCEB42-7DAD-0841-ACFE-1ACEDCAEC39A}"/>
              </a:ext>
            </a:extLst>
          </p:cNvPr>
          <p:cNvSpPr/>
          <p:nvPr/>
        </p:nvSpPr>
        <p:spPr>
          <a:xfrm rot="5400000">
            <a:off x="9628981" y="5183188"/>
            <a:ext cx="1987550" cy="4619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+mj-lt"/>
                <a:ea typeface="ＭＳ Ｐゴシック" charset="0"/>
                <a:cs typeface="ＭＳ Ｐゴシック" charset="0"/>
              </a:rPr>
              <a:t> </a:t>
            </a:r>
            <a:r>
              <a:rPr lang="en-US" sz="1600" dirty="0" err="1">
                <a:latin typeface="+mj-lt"/>
                <a:ea typeface="ＭＳ Ｐゴシック" charset="0"/>
                <a:cs typeface="ＭＳ Ｐゴシック" charset="0"/>
              </a:rPr>
              <a:t>calliopelearning.com</a:t>
            </a:r>
            <a:endParaRPr lang="en-US" sz="1600" dirty="0">
              <a:latin typeface="+mj-lt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9733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4E424-97D9-9C45-95A2-C2C8BB98C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course objectives?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05547-364D-5B40-B62C-A43F55159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8610"/>
          </a:xfrm>
        </p:spPr>
        <p:txBody>
          <a:bodyPr>
            <a:normAutofit/>
          </a:bodyPr>
          <a:lstStyle/>
          <a:p>
            <a:r>
              <a:rPr lang="en-US" dirty="0"/>
              <a:t>Teach students to build, estimate and interpret models that describe phenomena in the areas of energy &amp; environmental decision-making. </a:t>
            </a:r>
          </a:p>
          <a:p>
            <a:r>
              <a:rPr lang="en-US" dirty="0"/>
              <a:t>We will</a:t>
            </a:r>
          </a:p>
          <a:p>
            <a:pPr lvl="1"/>
            <a:r>
              <a:rPr lang="en-US" dirty="0"/>
              <a:t>Focus on analysis and prediction</a:t>
            </a:r>
          </a:p>
          <a:p>
            <a:pPr lvl="1"/>
            <a:r>
              <a:rPr lang="en-US" dirty="0"/>
              <a:t>Learn a suite of data-driven modeling approaches</a:t>
            </a:r>
          </a:p>
          <a:p>
            <a:pPr lvl="1"/>
            <a:r>
              <a:rPr lang="en-US" dirty="0"/>
              <a:t>Build the programming and computing skills to use those models (in Python and </a:t>
            </a:r>
            <a:r>
              <a:rPr lang="en-US" dirty="0" err="1"/>
              <a:t>Jupyter</a:t>
            </a:r>
            <a:r>
              <a:rPr lang="en-US" dirty="0"/>
              <a:t> notebooks)</a:t>
            </a:r>
          </a:p>
          <a:p>
            <a:pPr lvl="1"/>
            <a:r>
              <a:rPr lang="en-US" dirty="0"/>
              <a:t>Develop the expertise to formulate questions that are appropriate for available data and models. </a:t>
            </a:r>
          </a:p>
          <a:p>
            <a:r>
              <a:rPr lang="en-US" dirty="0"/>
              <a:t>Students will leave the course as both critical consumers and responsible producers of data driven analysis.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8316D5-E80F-934A-887B-EF6EE9607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788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F931CA1-0372-7D44-940E-619746ADE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8725" y="2134764"/>
            <a:ext cx="3060453" cy="45139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FBA813-89D6-9647-9918-C936B3E1C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3499" y="1749239"/>
            <a:ext cx="3213924" cy="50791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17265B-DC3E-1246-B949-1100AC662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906"/>
            <a:ext cx="10515600" cy="1325563"/>
          </a:xfrm>
        </p:spPr>
        <p:txBody>
          <a:bodyPr/>
          <a:lstStyle/>
          <a:p>
            <a:r>
              <a:rPr lang="en-US" dirty="0"/>
              <a:t>Why data, environment and society?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9E899-A283-A34C-A924-49B9D9591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942" y="1299516"/>
            <a:ext cx="10776857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Energy conversion and use as at the core of core of nearly all societies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52F2A9-2EDE-844A-A4D9-5EEB547214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954" y="2339108"/>
            <a:ext cx="7742271" cy="387113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6A2E26-B3DC-3741-B504-7E6F3A1C6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DF7FC3-4F17-8944-B2DC-B86A2B1235C6}"/>
              </a:ext>
            </a:extLst>
          </p:cNvPr>
          <p:cNvSpPr txBox="1"/>
          <p:nvPr/>
        </p:nvSpPr>
        <p:spPr>
          <a:xfrm>
            <a:off x="-1947553" y="-20663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C7E61E7-09B6-5C4B-8D07-B13493D6C8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4780" y="1667788"/>
            <a:ext cx="3474803" cy="519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060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687A1-0FAE-A34B-ACB0-8DC6341C2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we do in this course?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C874F-04DD-2C40-88A0-347EE537C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review the syllabus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17E210-03EB-A743-9B9E-A41FBE517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82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69CC7-9524-B444-99FB-AD341FDD8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85" y="250031"/>
            <a:ext cx="10515600" cy="1325563"/>
          </a:xfrm>
        </p:spPr>
        <p:txBody>
          <a:bodyPr/>
          <a:lstStyle/>
          <a:p>
            <a:r>
              <a:rPr lang="en-US" dirty="0"/>
              <a:t>How does this course fit into</a:t>
            </a:r>
            <a:br>
              <a:rPr lang="en-US" dirty="0"/>
            </a:br>
            <a:r>
              <a:rPr lang="en-US" dirty="0"/>
              <a:t>Berkeley’s curriculum?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0C2E9-E286-2B46-B73D-89F39235A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555" y="1592544"/>
            <a:ext cx="10515600" cy="48958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Students must have </a:t>
            </a:r>
          </a:p>
          <a:p>
            <a:pPr lvl="1"/>
            <a:r>
              <a:rPr lang="en-US" dirty="0"/>
              <a:t>Data 8 before enrolling. </a:t>
            </a:r>
          </a:p>
          <a:p>
            <a:pPr lvl="1"/>
            <a:r>
              <a:rPr lang="en-US" dirty="0"/>
              <a:t>Calculus (required, and in recent memory or use)</a:t>
            </a:r>
          </a:p>
          <a:p>
            <a:r>
              <a:rPr lang="en-US" dirty="0"/>
              <a:t>Other courses that would be useful:</a:t>
            </a:r>
          </a:p>
          <a:p>
            <a:pPr lvl="1"/>
            <a:r>
              <a:rPr lang="en-US" dirty="0"/>
              <a:t>An introductory programming course (CS61A or </a:t>
            </a:r>
            <a:br>
              <a:rPr lang="en-US" dirty="0"/>
            </a:br>
            <a:r>
              <a:rPr lang="en-US" dirty="0"/>
              <a:t>CS88).  </a:t>
            </a:r>
          </a:p>
          <a:p>
            <a:pPr lvl="1"/>
            <a:r>
              <a:rPr lang="en-US" dirty="0"/>
              <a:t>Linear Algebra (Math 54, EE 16a, or Stat89a)</a:t>
            </a:r>
          </a:p>
          <a:p>
            <a:r>
              <a:rPr lang="en-US" dirty="0"/>
              <a:t>The course is designed to fit into Berkeley’s emerging “data science” curriculum.  It is similar to Data 100. </a:t>
            </a:r>
          </a:p>
          <a:p>
            <a:pPr lvl="1"/>
            <a:r>
              <a:rPr lang="en-US" dirty="0"/>
              <a:t>But we will place a stronger emphasis on how to use </a:t>
            </a:r>
            <a:r>
              <a:rPr lang="en-US" i="1" dirty="0"/>
              <a:t>prediction</a:t>
            </a:r>
            <a:r>
              <a:rPr lang="en-US" dirty="0"/>
              <a:t> methods as decision-making tools in energy and environment contexts </a:t>
            </a:r>
          </a:p>
          <a:p>
            <a:pPr lvl="1"/>
            <a:r>
              <a:rPr lang="en-US" dirty="0"/>
              <a:t>It has less emphasis on web technologies, working with text, databases and statistical </a:t>
            </a:r>
            <a:r>
              <a:rPr lang="en-US" i="1" dirty="0"/>
              <a:t>inference</a:t>
            </a:r>
            <a:r>
              <a:rPr lang="en-US" dirty="0"/>
              <a:t>.</a:t>
            </a:r>
          </a:p>
          <a:p>
            <a:r>
              <a:rPr lang="en-US" dirty="0"/>
              <a:t>Can be used for the domain emphasis of the DS major, and for ERG’s minor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57191F-6739-0D4C-A2F4-0F7548578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90E252-5C2B-4843-BDA3-38358B494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5201" y="0"/>
            <a:ext cx="4956799" cy="371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40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EA183-4E03-524E-8563-F90FC2280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resources are required?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DE602-3EF7-9D4F-A47C-9823DBE72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684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Hardware: You’ll need a laptop. </a:t>
            </a:r>
          </a:p>
          <a:p>
            <a:pPr lvl="1"/>
            <a:r>
              <a:rPr lang="en-US" dirty="0"/>
              <a:t>Mac, Windows, Linux, Chromebook all ok.</a:t>
            </a:r>
          </a:p>
          <a:p>
            <a:pPr lvl="1"/>
            <a:r>
              <a:rPr lang="en-US" dirty="0"/>
              <a:t>If you don’t have a laptop please see me or </a:t>
            </a:r>
            <a:r>
              <a:rPr lang="en-US" dirty="0" err="1"/>
              <a:t>Seigi</a:t>
            </a:r>
            <a:r>
              <a:rPr lang="en-US" dirty="0"/>
              <a:t> after class.</a:t>
            </a:r>
          </a:p>
          <a:p>
            <a:r>
              <a:rPr lang="en-US" dirty="0"/>
              <a:t>Software:</a:t>
            </a:r>
          </a:p>
          <a:p>
            <a:pPr lvl="1"/>
            <a:r>
              <a:rPr lang="en-US" dirty="0"/>
              <a:t>All work can be done in the cloud, on Berkeley’s datahub</a:t>
            </a:r>
          </a:p>
          <a:p>
            <a:pPr lvl="1"/>
            <a:r>
              <a:rPr lang="en-US" dirty="0"/>
              <a:t>If you wish, you can install Python locally with the Anaconda distribution.</a:t>
            </a:r>
          </a:p>
          <a:p>
            <a:pPr lvl="1"/>
            <a:r>
              <a:rPr lang="en-US" dirty="0"/>
              <a:t>We’ll use Python 3.x</a:t>
            </a:r>
          </a:p>
          <a:p>
            <a:r>
              <a:rPr lang="en-US" dirty="0"/>
              <a:t>Read-ware:  </a:t>
            </a:r>
          </a:p>
          <a:p>
            <a:pPr lvl="1"/>
            <a:r>
              <a:rPr lang="en-US" u="sng" dirty="0"/>
              <a:t>Introduction to Statistical Learning</a:t>
            </a:r>
            <a:r>
              <a:rPr lang="en-US" dirty="0"/>
              <a:t>, available as PDF or for sale from online retailers.</a:t>
            </a:r>
          </a:p>
          <a:p>
            <a:pPr lvl="1"/>
            <a:r>
              <a:rPr lang="en-US" dirty="0"/>
              <a:t>The DS100 online textbook</a:t>
            </a:r>
          </a:p>
          <a:p>
            <a:pPr lvl="1"/>
            <a:r>
              <a:rPr lang="en-US" dirty="0"/>
              <a:t>Other reading will be distributed through </a:t>
            </a:r>
            <a:r>
              <a:rPr lang="en-US" dirty="0" err="1"/>
              <a:t>bCourses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84D63E-7D46-BD42-BB94-B9BDD3E9B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616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A2A34-7CA6-C244-B47E-17EBA1ABC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Datahub vs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58C0F1-11D2-714A-8063-7C2A23D0F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labs and </a:t>
            </a:r>
            <a:r>
              <a:rPr lang="en-US" dirty="0" err="1"/>
              <a:t>homeworks</a:t>
            </a:r>
            <a:r>
              <a:rPr lang="en-US" dirty="0"/>
              <a:t>, we’ll give you links that load the required files into your own account on </a:t>
            </a:r>
            <a:r>
              <a:rPr lang="en-US" dirty="0" err="1"/>
              <a:t>datahub.berkeley.edu</a:t>
            </a:r>
            <a:endParaRPr lang="en-US" dirty="0"/>
          </a:p>
          <a:p>
            <a:pPr lvl="1"/>
            <a:r>
              <a:rPr lang="en-US" dirty="0"/>
              <a:t>Sign in with your </a:t>
            </a:r>
            <a:r>
              <a:rPr lang="en-US" dirty="0" err="1"/>
              <a:t>calnet</a:t>
            </a:r>
            <a:r>
              <a:rPr lang="en-US" dirty="0"/>
              <a:t> ID!</a:t>
            </a:r>
          </a:p>
          <a:p>
            <a:r>
              <a:rPr lang="en-US" dirty="0"/>
              <a:t>If you wish, you can install a local version of Python and a starter package of data science libraries with the “Anaconda” distribution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http://www.ds100.org/sp18/setup</a:t>
            </a:r>
            <a:r>
              <a:rPr lang="en-US" dirty="0"/>
              <a:t> for instructions on how to do this.</a:t>
            </a:r>
          </a:p>
          <a:p>
            <a:r>
              <a:rPr lang="en-US" dirty="0"/>
              <a:t>If you encounter problems running a notebook, the first thing we’ll ask is “is it working on datahub?”</a:t>
            </a:r>
          </a:p>
          <a:p>
            <a:pPr lvl="1"/>
            <a:r>
              <a:rPr lang="en-US" dirty="0"/>
              <a:t>We can’t provide support if the answer is yes…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30263-D417-2A4A-B126-911E4078D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807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C31B1-9C68-0146-8DB1-2D4AD318B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students evaluated?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BE3BB-FEAC-6040-AAFE-5832BF11A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13919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Homework (20%).  Submission by submitting pdf of </a:t>
            </a:r>
            <a:r>
              <a:rPr lang="en-US" dirty="0" err="1"/>
              <a:t>Jupyter</a:t>
            </a:r>
            <a:r>
              <a:rPr lang="en-US" dirty="0"/>
              <a:t> notebook.  11 assignments, we drop the lowest grade.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Labs (20%). Submission by submitting pdf of </a:t>
            </a:r>
            <a:r>
              <a:rPr lang="en-US" dirty="0" err="1"/>
              <a:t>Jupyter</a:t>
            </a:r>
            <a:r>
              <a:rPr lang="en-US" dirty="0"/>
              <a:t> notebook. 11 assignments, we drop the lowest grade.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Mid term (25%).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 (25%).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Attendance and participation (10%)</a:t>
            </a:r>
          </a:p>
          <a:p>
            <a:pPr lvl="1"/>
            <a:r>
              <a:rPr lang="en-US" dirty="0"/>
              <a:t>We’ll measure attendance and participation by doing short quizzes in each lecture. 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A66F82-8939-2244-89B3-848FB67E2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91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A3EF8-7E47-0B4A-AC0D-320310C66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short 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6540-6266-8243-95FE-EC4848E4A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 err="1"/>
              <a:t>bCourses</a:t>
            </a:r>
            <a:endParaRPr lang="en-US" dirty="0"/>
          </a:p>
          <a:p>
            <a:r>
              <a:rPr lang="en-US" dirty="0"/>
              <a:t>Under ”quizzes” on the left, choose “Quiz 1”</a:t>
            </a:r>
          </a:p>
          <a:p>
            <a:r>
              <a:rPr lang="en-US" dirty="0"/>
              <a:t>Enter access code</a:t>
            </a:r>
            <a:endParaRPr lang="en-US" dirty="0">
              <a:latin typeface="Courier" pitchFamily="2" charset="0"/>
            </a:endParaRPr>
          </a:p>
          <a:p>
            <a:r>
              <a:rPr lang="en-US" dirty="0"/>
              <a:t>Answer the two questions and submit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A88D14-233A-1E4B-B096-2910BC8EA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241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2E3DE-5B04-0948-9FFE-A190F20D2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the instructors?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2D5C5-D236-EF44-950F-5243A9822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44292"/>
            <a:ext cx="10515600" cy="49462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Duncan Callaway					</a:t>
            </a:r>
            <a:r>
              <a:rPr lang="en-US" dirty="0" err="1"/>
              <a:t>Seigi</a:t>
            </a:r>
            <a:r>
              <a:rPr lang="en-US" dirty="0"/>
              <a:t> </a:t>
            </a:r>
            <a:r>
              <a:rPr lang="en-US" dirty="0" err="1"/>
              <a:t>Karasaki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5E737A-D248-2E4E-BB26-165678E09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16FFC3-F4B3-6943-BC4A-836DF3F24A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211" t="21141" r="11999" b="19070"/>
          <a:stretch/>
        </p:blipFill>
        <p:spPr>
          <a:xfrm>
            <a:off x="1156885" y="1405684"/>
            <a:ext cx="3953958" cy="445604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6BB29A4-0C91-C94F-A6B2-7C3D86E7CA72}"/>
              </a:ext>
            </a:extLst>
          </p:cNvPr>
          <p:cNvSpPr/>
          <p:nvPr/>
        </p:nvSpPr>
        <p:spPr>
          <a:xfrm>
            <a:off x="2481943" y="1551214"/>
            <a:ext cx="1861457" cy="187778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1C36E8-E9F7-FF4E-A8C0-6E2759D91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5992" y="1353848"/>
            <a:ext cx="4599163" cy="4599163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EB4F9B82-A953-264D-88F9-597C90051EC5}"/>
              </a:ext>
            </a:extLst>
          </p:cNvPr>
          <p:cNvSpPr/>
          <p:nvPr/>
        </p:nvSpPr>
        <p:spPr>
          <a:xfrm>
            <a:off x="8758647" y="1551214"/>
            <a:ext cx="1861457" cy="187778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719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68095-9002-514D-B27F-35C0EA8C9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and where?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34690-9720-9448-816C-897FCBADB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r>
              <a:rPr lang="en-US" sz="3200" dirty="0"/>
              <a:t>Lectures: Tu/Th 9:30-11, Wheeler 102</a:t>
            </a:r>
          </a:p>
          <a:p>
            <a:r>
              <a:rPr lang="en-US" sz="3200" dirty="0"/>
              <a:t>Labs: Mo 10-12, Barrows 110</a:t>
            </a:r>
          </a:p>
          <a:p>
            <a:r>
              <a:rPr lang="en-US" sz="3200" dirty="0"/>
              <a:t>Office hours</a:t>
            </a:r>
          </a:p>
          <a:p>
            <a:pPr lvl="1"/>
            <a:r>
              <a:rPr lang="en-US" sz="2800" dirty="0"/>
              <a:t>Duncan (Barrows 310): 	We 3-4, by appointment;</a:t>
            </a:r>
            <a:br>
              <a:rPr lang="en-US" sz="2800" dirty="0"/>
            </a:br>
            <a:r>
              <a:rPr lang="en-US" sz="2800" dirty="0"/>
              <a:t>					Th 11:15-12:15, open door.  </a:t>
            </a:r>
          </a:p>
          <a:p>
            <a:pPr lvl="1"/>
            <a:r>
              <a:rPr lang="en-US" sz="2800" dirty="0" err="1"/>
              <a:t>Seigi</a:t>
            </a:r>
            <a:r>
              <a:rPr lang="en-US" sz="2800" dirty="0"/>
              <a:t> (Barrows 399): 		Mo 12-1, open door</a:t>
            </a:r>
            <a:br>
              <a:rPr lang="en-US" sz="2800" dirty="0"/>
            </a:br>
            <a:endParaRPr lang="en-US" sz="2800" dirty="0"/>
          </a:p>
          <a:p>
            <a:r>
              <a:rPr lang="en-US" sz="3200" dirty="0"/>
              <a:t>Labs due Fridays, pdf upload to </a:t>
            </a:r>
            <a:r>
              <a:rPr lang="en-US" sz="3200" dirty="0" err="1"/>
              <a:t>bCourses</a:t>
            </a:r>
            <a:endParaRPr lang="en-US" sz="3200" dirty="0"/>
          </a:p>
          <a:p>
            <a:r>
              <a:rPr lang="en-US" sz="3200" dirty="0"/>
              <a:t>HWs due Tuesdays before class, pdf upload to </a:t>
            </a:r>
            <a:r>
              <a:rPr lang="en-US" sz="3200" dirty="0" err="1"/>
              <a:t>bCourses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0BAB7E-E81B-7744-B401-130E79369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666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CF87-E7EF-2B4F-B224-A48DCA7E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C11D8-BAC8-384D-A2CC-777B92E96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1927"/>
            <a:ext cx="10515600" cy="5038167"/>
          </a:xfrm>
        </p:spPr>
        <p:txBody>
          <a:bodyPr>
            <a:normAutofit/>
          </a:bodyPr>
          <a:lstStyle/>
          <a:p>
            <a:r>
              <a:rPr lang="en-US" dirty="0"/>
              <a:t>Monday 8/27:  </a:t>
            </a:r>
          </a:p>
          <a:p>
            <a:pPr lvl="1"/>
            <a:r>
              <a:rPr lang="en-US" dirty="0"/>
              <a:t>Lab @10a in Barrows 110.  </a:t>
            </a:r>
          </a:p>
          <a:p>
            <a:pPr lvl="1"/>
            <a:r>
              <a:rPr lang="en-US" dirty="0"/>
              <a:t>Bring your laptop!</a:t>
            </a:r>
          </a:p>
          <a:p>
            <a:pPr lvl="1"/>
            <a:r>
              <a:rPr lang="en-US" dirty="0"/>
              <a:t>Lab notebook will be due Friday.</a:t>
            </a:r>
          </a:p>
          <a:p>
            <a:r>
              <a:rPr lang="en-US" dirty="0"/>
              <a:t>Tuesday 8/28:</a:t>
            </a:r>
          </a:p>
          <a:p>
            <a:pPr lvl="1"/>
            <a:r>
              <a:rPr lang="en-US" dirty="0"/>
              <a:t>Reading: Science and Data Science, available on </a:t>
            </a:r>
            <a:r>
              <a:rPr lang="en-US" dirty="0" err="1"/>
              <a:t>bCourses</a:t>
            </a:r>
            <a:endParaRPr lang="en-US" dirty="0"/>
          </a:p>
          <a:p>
            <a:pPr lvl="1"/>
            <a:r>
              <a:rPr lang="en-US" dirty="0"/>
              <a:t>Lecture: Bring your laptop! </a:t>
            </a:r>
          </a:p>
          <a:p>
            <a:pPr marL="914400" lvl="2" indent="0">
              <a:buNone/>
            </a:pPr>
            <a:r>
              <a:rPr lang="en-US" dirty="0"/>
              <a:t>(Talk to Duncan or </a:t>
            </a:r>
            <a:r>
              <a:rPr lang="en-US" dirty="0" err="1"/>
              <a:t>Seigi</a:t>
            </a:r>
            <a:r>
              <a:rPr lang="en-US" dirty="0"/>
              <a:t> if you don’t have one)</a:t>
            </a:r>
          </a:p>
          <a:p>
            <a:pPr lvl="1"/>
            <a:r>
              <a:rPr lang="en-US" dirty="0"/>
              <a:t>HW1 assigned, due the following Tuesday 9/3</a:t>
            </a:r>
          </a:p>
          <a:p>
            <a:r>
              <a:rPr lang="en-US" dirty="0"/>
              <a:t>Thursday 8/30</a:t>
            </a:r>
          </a:p>
          <a:p>
            <a:pPr lvl="1"/>
            <a:r>
              <a:rPr lang="en-US" dirty="0"/>
              <a:t>Reading: Chapter 3 from the DS100 textbook</a:t>
            </a:r>
          </a:p>
          <a:p>
            <a:pPr lvl="1"/>
            <a:r>
              <a:rPr lang="en-US" dirty="0"/>
              <a:t>Lecture: Again, bring your laptop!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28347-B108-BE41-80A1-21DBF352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85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031250-3583-6145-9CDB-3FA0FA5C5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355" y="1297266"/>
            <a:ext cx="7611645" cy="54525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D159CC-675B-5948-9B72-748E5C245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data, environment and society?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94698-CE0F-DE4F-88B9-75F0B6E39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032" y="1825625"/>
            <a:ext cx="389021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Energy consumption and other industrial activities generate pollution.  Its distribution and impact are heterogeneously distributed.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8EDA7-64A8-B847-86D5-CB247A04E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67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86EF9-0824-8444-BDBC-ACD4395DE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data, environment and society?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47CBD-BFB2-2A47-9CB2-0AC2F913A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3. Data (and access to the data) to study these issues is growing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863EE-D65A-CC4D-8085-4820467F9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342365-08ED-9B4D-9993-C139B9F03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5282" y="2615448"/>
            <a:ext cx="3477434" cy="6491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D3F5DB-A648-494B-B0DE-E9A734809A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2191" y="3399506"/>
            <a:ext cx="2159000" cy="939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997DD7-D0CD-9D4C-91B0-2E5CAA2E3A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8057" y="2540083"/>
            <a:ext cx="2798679" cy="8795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D91556B-E377-1A4E-A22B-EAA20423F9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284" y="4586936"/>
            <a:ext cx="1319109" cy="9343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5BBE36-44AC-6944-899B-AFE5EBA236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03211" y="3659626"/>
            <a:ext cx="4151684" cy="278898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2BCF435-F6FC-6743-9AB8-F64042B8325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04644" y="4641871"/>
            <a:ext cx="3050674" cy="171447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240E4BA-76FC-8E48-AA6A-0CE6C3045AA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17557" y="2590524"/>
            <a:ext cx="1193800" cy="1689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F76B51-3E63-5A4F-BF8A-5D35297F6A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09317" y="5700692"/>
            <a:ext cx="2174281" cy="952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582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8373A-628C-F848-A91F-6C7AF0112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data, environment and society?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6A730-EDC7-5A46-8D34-329019CF0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4. There is an incredible growing toolkit available to anyone with a computer…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New Algorithms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Improving computing infrastructure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New analysis tools: </a:t>
            </a:r>
            <a:r>
              <a:rPr lang="en-US" dirty="0" err="1"/>
              <a:t>Jupyter</a:t>
            </a:r>
            <a:r>
              <a:rPr lang="en-US" dirty="0"/>
              <a:t>, Python libraries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Data availability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FADBA6-D4E7-5A48-AD07-2A231F002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00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47E20-FE86-D545-8A23-0AD21D805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206789" cy="1325563"/>
          </a:xfrm>
        </p:spPr>
        <p:txBody>
          <a:bodyPr/>
          <a:lstStyle/>
          <a:p>
            <a:r>
              <a:rPr lang="en-US" dirty="0"/>
              <a:t>Example: Human development and energy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4D84C-2573-0A4C-8D85-B6DE8447B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4632" cy="4351338"/>
          </a:xfrm>
        </p:spPr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Alstone</a:t>
            </a:r>
            <a:r>
              <a:rPr lang="en-US" dirty="0"/>
              <a:t>, </a:t>
            </a:r>
            <a:r>
              <a:rPr lang="en-US" dirty="0" err="1"/>
              <a:t>Gershenson</a:t>
            </a:r>
            <a:r>
              <a:rPr lang="en-US" dirty="0"/>
              <a:t> and </a:t>
            </a:r>
            <a:r>
              <a:rPr lang="en-US" dirty="0" err="1"/>
              <a:t>Kammen</a:t>
            </a:r>
            <a:r>
              <a:rPr lang="en-US" dirty="0"/>
              <a:t>, </a:t>
            </a:r>
            <a:r>
              <a:rPr lang="en-US" u="sng" dirty="0"/>
              <a:t>Nature Climate Change</a:t>
            </a:r>
            <a:r>
              <a:rPr lang="en-US" dirty="0"/>
              <a:t> (2015)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F6CA6-E8CF-E149-9021-6D7E0EB71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AB8C90-8EDD-CD45-A544-1E6910B2F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6095" y="1395663"/>
            <a:ext cx="4717755" cy="54759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3A7889-4EEB-1D45-AA74-5AD7E8FAB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868776"/>
            <a:ext cx="4696695" cy="244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601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C2C7CD-C55C-2843-A58E-1A50316A6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610" y="1355281"/>
            <a:ext cx="7946378" cy="53343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B9A2B3-ADA5-BD46-88A8-259D9EBF3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Predicting poverty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DEA9E-E737-D444-B1E3-63AFBBBA6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879" y="2014502"/>
            <a:ext cx="3705448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day and night satellite data, survey data to predict poverty in locations without surveys (Jean </a:t>
            </a:r>
            <a:r>
              <a:rPr lang="en-US" i="1" dirty="0"/>
              <a:t>et al</a:t>
            </a:r>
            <a:r>
              <a:rPr lang="en-US" dirty="0"/>
              <a:t> </a:t>
            </a:r>
            <a:r>
              <a:rPr lang="en-US" u="sng" dirty="0"/>
              <a:t>Science</a:t>
            </a:r>
            <a:r>
              <a:rPr lang="en-US" dirty="0"/>
              <a:t> 2018)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7596B-02B8-B646-BE4B-0CF0F294A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EE0D7D-668B-EC42-9869-2E7E4F2E0CC8}"/>
              </a:ext>
            </a:extLst>
          </p:cNvPr>
          <p:cNvSpPr txBox="1"/>
          <p:nvPr/>
        </p:nvSpPr>
        <p:spPr>
          <a:xfrm>
            <a:off x="7056876" y="6443892"/>
            <a:ext cx="3392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Blumenstock</a:t>
            </a:r>
            <a:r>
              <a:rPr lang="en-US" dirty="0"/>
              <a:t>, </a:t>
            </a:r>
            <a:r>
              <a:rPr lang="en-US" u="sng" dirty="0"/>
              <a:t>Science</a:t>
            </a:r>
            <a:r>
              <a:rPr lang="en-US" dirty="0"/>
              <a:t> (2016)</a:t>
            </a:r>
          </a:p>
        </p:txBody>
      </p:sp>
    </p:spTree>
    <p:extLst>
      <p:ext uri="{BB962C8B-B14F-4D97-AF65-F5344CB8AC3E}">
        <p14:creationId xmlns:p14="http://schemas.microsoft.com/office/powerpoint/2010/main" val="3130265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8E326-C5C3-E045-A3A0-284EFA389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Example: CO2 emissions and Justice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452872-7DE5-964A-9EB0-CC41286D5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3874A7-1839-E046-AD3B-74DE83134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993" y="1726025"/>
            <a:ext cx="9834014" cy="415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16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C05728A-AF4A-0742-A9DB-7646B10E9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11979"/>
            <a:ext cx="10174807" cy="52000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98E326-C5C3-E045-A3A0-284EFA389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Example: CO2 emissions and Justice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452872-7DE5-964A-9EB0-CC41286D5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78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2962</TotalTime>
  <Words>1777</Words>
  <Application>Microsoft Macintosh PowerPoint</Application>
  <PresentationFormat>Widescreen</PresentationFormat>
  <Paragraphs>241</Paragraphs>
  <Slides>28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ＭＳ Ｐゴシック</vt:lpstr>
      <vt:lpstr>Arial</vt:lpstr>
      <vt:lpstr>Calibri</vt:lpstr>
      <vt:lpstr>Calibri Light</vt:lpstr>
      <vt:lpstr>Courier</vt:lpstr>
      <vt:lpstr>Office Theme</vt:lpstr>
      <vt:lpstr>Data, Environment and Society (ER190C)  Lecture 1: Introduction</vt:lpstr>
      <vt:lpstr>Why data, environment and society?</vt:lpstr>
      <vt:lpstr>Why data, environment and society?</vt:lpstr>
      <vt:lpstr>Why data, environment and society?</vt:lpstr>
      <vt:lpstr>Why data, environment and society?</vt:lpstr>
      <vt:lpstr>Example: Human development and energy</vt:lpstr>
      <vt:lpstr>Example: Predicting poverty</vt:lpstr>
      <vt:lpstr>Example: CO2 emissions and Justice</vt:lpstr>
      <vt:lpstr>Example: CO2 emissions and Justice</vt:lpstr>
      <vt:lpstr>Example: Improving air quality assessments</vt:lpstr>
      <vt:lpstr>What is data science?</vt:lpstr>
      <vt:lpstr>What does “big data” mean?</vt:lpstr>
      <vt:lpstr>What are those other buzzwords?</vt:lpstr>
      <vt:lpstr>Is data science a fad?</vt:lpstr>
      <vt:lpstr>What can we do with data science? Rain dances vs. Umbrellas</vt:lpstr>
      <vt:lpstr>Is prediction enough for resource allocation?</vt:lpstr>
      <vt:lpstr>The importance of context and narratives</vt:lpstr>
      <vt:lpstr>What’s the awareness gap?</vt:lpstr>
      <vt:lpstr>What are the course objectives?</vt:lpstr>
      <vt:lpstr>What will we do in this course?</vt:lpstr>
      <vt:lpstr>How does this course fit into Berkeley’s curriculum?</vt:lpstr>
      <vt:lpstr>What resources are required?</vt:lpstr>
      <vt:lpstr>Datahub vs Anaconda</vt:lpstr>
      <vt:lpstr>How are students evaluated?</vt:lpstr>
      <vt:lpstr>A short quiz</vt:lpstr>
      <vt:lpstr>Who are the instructors?</vt:lpstr>
      <vt:lpstr>When and where?</vt:lpstr>
      <vt:lpstr>Next week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Microsoft Office User</cp:lastModifiedBy>
  <cp:revision>129</cp:revision>
  <dcterms:created xsi:type="dcterms:W3CDTF">2018-08-20T12:51:30Z</dcterms:created>
  <dcterms:modified xsi:type="dcterms:W3CDTF">2018-08-23T21:11:48Z</dcterms:modified>
</cp:coreProperties>
</file>

<file path=docProps/thumbnail.jpeg>
</file>